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2" r:id="rId6"/>
    <p:sldId id="263" r:id="rId7"/>
    <p:sldId id="260" r:id="rId8"/>
    <p:sldId id="261" r:id="rId9"/>
    <p:sldId id="264" r:id="rId10"/>
    <p:sldId id="266" r:id="rId11"/>
  </p:sldIdLst>
  <p:sldSz cx="12192000" cy="6858000"/>
  <p:notesSz cx="6858000" cy="9144000"/>
  <p:defaultTextStyle>
    <a:defPPr>
      <a:defRPr lang="sr-Latn-R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57D15"/>
    <a:srgbClr val="FF9000"/>
    <a:srgbClr val="FFFF77"/>
    <a:srgbClr val="232323"/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40" d="100"/>
          <a:sy n="140" d="100"/>
        </p:scale>
        <p:origin x="132" y="3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Naslovni slaj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505584BC-862A-90C4-CF6C-229E59CE50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r-HR"/>
              <a:t>Kliknite da biste uredili stil naslova matrice</a:t>
            </a:r>
          </a:p>
        </p:txBody>
      </p:sp>
      <p:sp>
        <p:nvSpPr>
          <p:cNvPr id="3" name="Podnaslov 2">
            <a:extLst>
              <a:ext uri="{FF2B5EF4-FFF2-40B4-BE49-F238E27FC236}">
                <a16:creationId xmlns:a16="http://schemas.microsoft.com/office/drawing/2014/main" id="{528DF398-3B27-EC21-FED9-BB0AFB5904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r-HR"/>
              <a:t>Kliknite da biste uredili stil podnaslova matrice</a:t>
            </a:r>
          </a:p>
        </p:txBody>
      </p:sp>
      <p:sp>
        <p:nvSpPr>
          <p:cNvPr id="4" name="Rezervirano mjesto datuma 3">
            <a:extLst>
              <a:ext uri="{FF2B5EF4-FFF2-40B4-BE49-F238E27FC236}">
                <a16:creationId xmlns:a16="http://schemas.microsoft.com/office/drawing/2014/main" id="{31B84DFD-A911-1D55-6A08-6827BB15C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9441A1-5678-45E6-AE5A-BB63D6EA6B7C}" type="datetimeFigureOut">
              <a:rPr lang="hr-HR" smtClean="0"/>
              <a:t>22.5.2024.</a:t>
            </a:fld>
            <a:endParaRPr lang="hr-HR"/>
          </a:p>
        </p:txBody>
      </p:sp>
      <p:sp>
        <p:nvSpPr>
          <p:cNvPr id="5" name="Rezervirano mjesto podnožja 4">
            <a:extLst>
              <a:ext uri="{FF2B5EF4-FFF2-40B4-BE49-F238E27FC236}">
                <a16:creationId xmlns:a16="http://schemas.microsoft.com/office/drawing/2014/main" id="{79A5243C-19F2-2DAD-8BB1-F6FE389D7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Rezervirano mjesto broja slajda 5">
            <a:extLst>
              <a:ext uri="{FF2B5EF4-FFF2-40B4-BE49-F238E27FC236}">
                <a16:creationId xmlns:a16="http://schemas.microsoft.com/office/drawing/2014/main" id="{A9C9BA86-AFC7-B1D7-E9D6-3D65BA540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F2452-EC6F-4A3B-AA95-588E11E5C776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0774007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slov i okomit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39F43419-6EE1-8CA6-2DCD-E22646610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/>
              <a:t>Kliknite da biste uredili stil naslova matrice</a:t>
            </a:r>
          </a:p>
        </p:txBody>
      </p:sp>
      <p:sp>
        <p:nvSpPr>
          <p:cNvPr id="3" name="Rezervirano mjesto okomitog teksta 2">
            <a:extLst>
              <a:ext uri="{FF2B5EF4-FFF2-40B4-BE49-F238E27FC236}">
                <a16:creationId xmlns:a16="http://schemas.microsoft.com/office/drawing/2014/main" id="{BA913874-90F2-2BF9-CFE5-05AA0BF255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</a:p>
        </p:txBody>
      </p:sp>
      <p:sp>
        <p:nvSpPr>
          <p:cNvPr id="4" name="Rezervirano mjesto datuma 3">
            <a:extLst>
              <a:ext uri="{FF2B5EF4-FFF2-40B4-BE49-F238E27FC236}">
                <a16:creationId xmlns:a16="http://schemas.microsoft.com/office/drawing/2014/main" id="{8F2BFE3C-05B2-F1D8-9AC3-92F815FFC1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9441A1-5678-45E6-AE5A-BB63D6EA6B7C}" type="datetimeFigureOut">
              <a:rPr lang="hr-HR" smtClean="0"/>
              <a:t>22.5.2024.</a:t>
            </a:fld>
            <a:endParaRPr lang="hr-HR"/>
          </a:p>
        </p:txBody>
      </p:sp>
      <p:sp>
        <p:nvSpPr>
          <p:cNvPr id="5" name="Rezervirano mjesto podnožja 4">
            <a:extLst>
              <a:ext uri="{FF2B5EF4-FFF2-40B4-BE49-F238E27FC236}">
                <a16:creationId xmlns:a16="http://schemas.microsoft.com/office/drawing/2014/main" id="{FD1D1951-D690-23D7-0D14-009B67B79E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Rezervirano mjesto broja slajda 5">
            <a:extLst>
              <a:ext uri="{FF2B5EF4-FFF2-40B4-BE49-F238E27FC236}">
                <a16:creationId xmlns:a16="http://schemas.microsoft.com/office/drawing/2014/main" id="{B17CA489-E505-D1AE-864F-E576A72DA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F2452-EC6F-4A3B-AA95-588E11E5C776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4865265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Okomiti naslov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komiti naslov 1">
            <a:extLst>
              <a:ext uri="{FF2B5EF4-FFF2-40B4-BE49-F238E27FC236}">
                <a16:creationId xmlns:a16="http://schemas.microsoft.com/office/drawing/2014/main" id="{8549AA24-E0F4-22A5-DC1F-C04D1F94FDB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r-HR"/>
              <a:t>Kliknite da biste uredili stil naslova matrice</a:t>
            </a:r>
          </a:p>
        </p:txBody>
      </p:sp>
      <p:sp>
        <p:nvSpPr>
          <p:cNvPr id="3" name="Rezervirano mjesto okomitog teksta 2">
            <a:extLst>
              <a:ext uri="{FF2B5EF4-FFF2-40B4-BE49-F238E27FC236}">
                <a16:creationId xmlns:a16="http://schemas.microsoft.com/office/drawing/2014/main" id="{E594E989-3301-43DE-9CF5-18A2B42C8A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</a:p>
        </p:txBody>
      </p:sp>
      <p:sp>
        <p:nvSpPr>
          <p:cNvPr id="4" name="Rezervirano mjesto datuma 3">
            <a:extLst>
              <a:ext uri="{FF2B5EF4-FFF2-40B4-BE49-F238E27FC236}">
                <a16:creationId xmlns:a16="http://schemas.microsoft.com/office/drawing/2014/main" id="{662018D9-8E6F-DBCC-BB1D-796D1EA722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9441A1-5678-45E6-AE5A-BB63D6EA6B7C}" type="datetimeFigureOut">
              <a:rPr lang="hr-HR" smtClean="0"/>
              <a:t>22.5.2024.</a:t>
            </a:fld>
            <a:endParaRPr lang="hr-HR"/>
          </a:p>
        </p:txBody>
      </p:sp>
      <p:sp>
        <p:nvSpPr>
          <p:cNvPr id="5" name="Rezervirano mjesto podnožja 4">
            <a:extLst>
              <a:ext uri="{FF2B5EF4-FFF2-40B4-BE49-F238E27FC236}">
                <a16:creationId xmlns:a16="http://schemas.microsoft.com/office/drawing/2014/main" id="{AE30DECB-399A-1666-B316-7C8310DB5C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Rezervirano mjesto broja slajda 5">
            <a:extLst>
              <a:ext uri="{FF2B5EF4-FFF2-40B4-BE49-F238E27FC236}">
                <a16:creationId xmlns:a16="http://schemas.microsoft.com/office/drawing/2014/main" id="{C9D5CC43-5396-F2D8-3F4A-3DEB6A730B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F2452-EC6F-4A3B-AA95-588E11E5C776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41484012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slov i sadrža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454BD333-4689-2C87-F6CE-4E782D532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/>
              <a:t>Kliknite da biste uredili stil naslova matrice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C6DA9606-FAC0-62F5-9470-691DBCC4E4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</a:p>
        </p:txBody>
      </p:sp>
      <p:sp>
        <p:nvSpPr>
          <p:cNvPr id="4" name="Rezervirano mjesto datuma 3">
            <a:extLst>
              <a:ext uri="{FF2B5EF4-FFF2-40B4-BE49-F238E27FC236}">
                <a16:creationId xmlns:a16="http://schemas.microsoft.com/office/drawing/2014/main" id="{D8A25D63-2506-E86E-30D0-E72692149D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9441A1-5678-45E6-AE5A-BB63D6EA6B7C}" type="datetimeFigureOut">
              <a:rPr lang="hr-HR" smtClean="0"/>
              <a:t>22.5.2024.</a:t>
            </a:fld>
            <a:endParaRPr lang="hr-HR"/>
          </a:p>
        </p:txBody>
      </p:sp>
      <p:sp>
        <p:nvSpPr>
          <p:cNvPr id="5" name="Rezervirano mjesto podnožja 4">
            <a:extLst>
              <a:ext uri="{FF2B5EF4-FFF2-40B4-BE49-F238E27FC236}">
                <a16:creationId xmlns:a16="http://schemas.microsoft.com/office/drawing/2014/main" id="{703C3748-99E0-3651-7E69-9468E5A3CD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Rezervirano mjesto broja slajda 5">
            <a:extLst>
              <a:ext uri="{FF2B5EF4-FFF2-40B4-BE49-F238E27FC236}">
                <a16:creationId xmlns:a16="http://schemas.microsoft.com/office/drawing/2014/main" id="{FC00CFF9-95B9-B901-8326-EEE1D1A066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F2452-EC6F-4A3B-AA95-588E11E5C776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7902260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aglavlje sekci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6B8A4D95-1987-43EF-3CD2-D58D77ADF0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r-HR"/>
              <a:t>Kliknite da biste uredili stil naslova matrice</a:t>
            </a:r>
          </a:p>
        </p:txBody>
      </p:sp>
      <p:sp>
        <p:nvSpPr>
          <p:cNvPr id="3" name="Rezervirano mjesto teksta 2">
            <a:extLst>
              <a:ext uri="{FF2B5EF4-FFF2-40B4-BE49-F238E27FC236}">
                <a16:creationId xmlns:a16="http://schemas.microsoft.com/office/drawing/2014/main" id="{079B4E12-6D5A-18FD-875B-37387792C9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4" name="Rezervirano mjesto datuma 3">
            <a:extLst>
              <a:ext uri="{FF2B5EF4-FFF2-40B4-BE49-F238E27FC236}">
                <a16:creationId xmlns:a16="http://schemas.microsoft.com/office/drawing/2014/main" id="{E967CE19-32C5-CFC9-28E6-69C715756D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9441A1-5678-45E6-AE5A-BB63D6EA6B7C}" type="datetimeFigureOut">
              <a:rPr lang="hr-HR" smtClean="0"/>
              <a:t>22.5.2024.</a:t>
            </a:fld>
            <a:endParaRPr lang="hr-HR"/>
          </a:p>
        </p:txBody>
      </p:sp>
      <p:sp>
        <p:nvSpPr>
          <p:cNvPr id="5" name="Rezervirano mjesto podnožja 4">
            <a:extLst>
              <a:ext uri="{FF2B5EF4-FFF2-40B4-BE49-F238E27FC236}">
                <a16:creationId xmlns:a16="http://schemas.microsoft.com/office/drawing/2014/main" id="{6495D40F-2969-5575-1548-74186F15C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Rezervirano mjesto broja slajda 5">
            <a:extLst>
              <a:ext uri="{FF2B5EF4-FFF2-40B4-BE49-F238E27FC236}">
                <a16:creationId xmlns:a16="http://schemas.microsoft.com/office/drawing/2014/main" id="{AEE66CD1-2DC1-785C-700A-C3B636B023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F2452-EC6F-4A3B-AA95-588E11E5C776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2805403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sadržaj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9515F183-70E1-ACC6-FBE0-43656D317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/>
              <a:t>Kliknite da biste uredili stil naslova matrice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9D3DF6E6-A3AE-A1C9-B55A-49A8808A37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</a:p>
        </p:txBody>
      </p:sp>
      <p:sp>
        <p:nvSpPr>
          <p:cNvPr id="4" name="Rezervirano mjesto sadržaja 3">
            <a:extLst>
              <a:ext uri="{FF2B5EF4-FFF2-40B4-BE49-F238E27FC236}">
                <a16:creationId xmlns:a16="http://schemas.microsoft.com/office/drawing/2014/main" id="{35199717-85E1-D473-C7D8-AA34B2B7F2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</a:p>
        </p:txBody>
      </p:sp>
      <p:sp>
        <p:nvSpPr>
          <p:cNvPr id="5" name="Rezervirano mjesto datuma 4">
            <a:extLst>
              <a:ext uri="{FF2B5EF4-FFF2-40B4-BE49-F238E27FC236}">
                <a16:creationId xmlns:a16="http://schemas.microsoft.com/office/drawing/2014/main" id="{4C511401-714C-570C-6230-B076217E4B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9441A1-5678-45E6-AE5A-BB63D6EA6B7C}" type="datetimeFigureOut">
              <a:rPr lang="hr-HR" smtClean="0"/>
              <a:t>22.5.2024.</a:t>
            </a:fld>
            <a:endParaRPr lang="hr-HR"/>
          </a:p>
        </p:txBody>
      </p:sp>
      <p:sp>
        <p:nvSpPr>
          <p:cNvPr id="6" name="Rezervirano mjesto podnožja 5">
            <a:extLst>
              <a:ext uri="{FF2B5EF4-FFF2-40B4-BE49-F238E27FC236}">
                <a16:creationId xmlns:a16="http://schemas.microsoft.com/office/drawing/2014/main" id="{E427166A-6F85-F88F-0CF4-71F740E6AB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7" name="Rezervirano mjesto broja slajda 6">
            <a:extLst>
              <a:ext uri="{FF2B5EF4-FFF2-40B4-BE49-F238E27FC236}">
                <a16:creationId xmlns:a16="http://schemas.microsoft.com/office/drawing/2014/main" id="{DD60D091-1C67-2CB4-E4F5-25021C785A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F2452-EC6F-4A3B-AA95-588E11E5C776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1325664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Usporedb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0EC89779-5EA7-F501-05A9-83B28FAB7F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r-HR"/>
              <a:t>Kliknite da biste uredili stil naslova matrice</a:t>
            </a:r>
          </a:p>
        </p:txBody>
      </p:sp>
      <p:sp>
        <p:nvSpPr>
          <p:cNvPr id="3" name="Rezervirano mjesto teksta 2">
            <a:extLst>
              <a:ext uri="{FF2B5EF4-FFF2-40B4-BE49-F238E27FC236}">
                <a16:creationId xmlns:a16="http://schemas.microsoft.com/office/drawing/2014/main" id="{46886EDD-3295-D354-5B1B-FE7DA3E754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4" name="Rezervirano mjesto sadržaja 3">
            <a:extLst>
              <a:ext uri="{FF2B5EF4-FFF2-40B4-BE49-F238E27FC236}">
                <a16:creationId xmlns:a16="http://schemas.microsoft.com/office/drawing/2014/main" id="{94292F16-7047-2FD8-CC73-5789D9080B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</a:p>
        </p:txBody>
      </p:sp>
      <p:sp>
        <p:nvSpPr>
          <p:cNvPr id="5" name="Rezervirano mjesto teksta 4">
            <a:extLst>
              <a:ext uri="{FF2B5EF4-FFF2-40B4-BE49-F238E27FC236}">
                <a16:creationId xmlns:a16="http://schemas.microsoft.com/office/drawing/2014/main" id="{31F148F1-174D-402D-CA66-A3E24F93DAD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6" name="Rezervirano mjesto sadržaja 5">
            <a:extLst>
              <a:ext uri="{FF2B5EF4-FFF2-40B4-BE49-F238E27FC236}">
                <a16:creationId xmlns:a16="http://schemas.microsoft.com/office/drawing/2014/main" id="{B99F49D6-F8B0-8BB9-188D-6E0DF23572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</a:p>
        </p:txBody>
      </p:sp>
      <p:sp>
        <p:nvSpPr>
          <p:cNvPr id="7" name="Rezervirano mjesto datuma 6">
            <a:extLst>
              <a:ext uri="{FF2B5EF4-FFF2-40B4-BE49-F238E27FC236}">
                <a16:creationId xmlns:a16="http://schemas.microsoft.com/office/drawing/2014/main" id="{7EDC47D6-39B4-04E4-BCEE-A7EE49B70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9441A1-5678-45E6-AE5A-BB63D6EA6B7C}" type="datetimeFigureOut">
              <a:rPr lang="hr-HR" smtClean="0"/>
              <a:t>22.5.2024.</a:t>
            </a:fld>
            <a:endParaRPr lang="hr-HR"/>
          </a:p>
        </p:txBody>
      </p:sp>
      <p:sp>
        <p:nvSpPr>
          <p:cNvPr id="8" name="Rezervirano mjesto podnožja 7">
            <a:extLst>
              <a:ext uri="{FF2B5EF4-FFF2-40B4-BE49-F238E27FC236}">
                <a16:creationId xmlns:a16="http://schemas.microsoft.com/office/drawing/2014/main" id="{680F44AC-EE75-3ACC-D828-91BFFD8139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9" name="Rezervirano mjesto broja slajda 8">
            <a:extLst>
              <a:ext uri="{FF2B5EF4-FFF2-40B4-BE49-F238E27FC236}">
                <a16:creationId xmlns:a16="http://schemas.microsoft.com/office/drawing/2014/main" id="{20369A0E-DD9B-2042-1BEB-6CE1E5CC15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F2452-EC6F-4A3B-AA95-588E11E5C776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3856332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amo naslo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3115C128-9A6B-4899-8EF5-08E10416B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/>
              <a:t>Kliknite da biste uredili stil naslova matrice</a:t>
            </a:r>
          </a:p>
        </p:txBody>
      </p:sp>
      <p:sp>
        <p:nvSpPr>
          <p:cNvPr id="3" name="Rezervirano mjesto datuma 2">
            <a:extLst>
              <a:ext uri="{FF2B5EF4-FFF2-40B4-BE49-F238E27FC236}">
                <a16:creationId xmlns:a16="http://schemas.microsoft.com/office/drawing/2014/main" id="{F94B21F9-1174-5EAE-1A00-F332191C13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9441A1-5678-45E6-AE5A-BB63D6EA6B7C}" type="datetimeFigureOut">
              <a:rPr lang="hr-HR" smtClean="0"/>
              <a:t>22.5.2024.</a:t>
            </a:fld>
            <a:endParaRPr lang="hr-HR"/>
          </a:p>
        </p:txBody>
      </p:sp>
      <p:sp>
        <p:nvSpPr>
          <p:cNvPr id="4" name="Rezervirano mjesto podnožja 3">
            <a:extLst>
              <a:ext uri="{FF2B5EF4-FFF2-40B4-BE49-F238E27FC236}">
                <a16:creationId xmlns:a16="http://schemas.microsoft.com/office/drawing/2014/main" id="{6B78F44C-C102-51C2-5D73-B9FF1C91B6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5" name="Rezervirano mjesto broja slajda 4">
            <a:extLst>
              <a:ext uri="{FF2B5EF4-FFF2-40B4-BE49-F238E27FC236}">
                <a16:creationId xmlns:a16="http://schemas.microsoft.com/office/drawing/2014/main" id="{8A9B1F6E-865D-C99F-47B4-55ED8CD24C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F2452-EC6F-4A3B-AA95-588E11E5C776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9309047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azn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zervirano mjesto datuma 1">
            <a:extLst>
              <a:ext uri="{FF2B5EF4-FFF2-40B4-BE49-F238E27FC236}">
                <a16:creationId xmlns:a16="http://schemas.microsoft.com/office/drawing/2014/main" id="{2BA5A5EE-7776-9D6A-B649-7EBD3E8E08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9441A1-5678-45E6-AE5A-BB63D6EA6B7C}" type="datetimeFigureOut">
              <a:rPr lang="hr-HR" smtClean="0"/>
              <a:t>22.5.2024.</a:t>
            </a:fld>
            <a:endParaRPr lang="hr-HR"/>
          </a:p>
        </p:txBody>
      </p:sp>
      <p:sp>
        <p:nvSpPr>
          <p:cNvPr id="3" name="Rezervirano mjesto podnožja 2">
            <a:extLst>
              <a:ext uri="{FF2B5EF4-FFF2-40B4-BE49-F238E27FC236}">
                <a16:creationId xmlns:a16="http://schemas.microsoft.com/office/drawing/2014/main" id="{8A52FC9A-A515-DE0F-64EE-BDCA4A8ECF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4" name="Rezervirano mjesto broja slajda 3">
            <a:extLst>
              <a:ext uri="{FF2B5EF4-FFF2-40B4-BE49-F238E27FC236}">
                <a16:creationId xmlns:a16="http://schemas.microsoft.com/office/drawing/2014/main" id="{094067CB-FE08-0CDB-D0F3-877F6AE1A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F2452-EC6F-4A3B-AA95-588E11E5C776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5451422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Sadržaj s 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1580167C-E194-741F-FCCD-53957F15B7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r-HR"/>
              <a:t>Kliknite da biste uredili stil naslova matrice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D800CF75-65CD-8B40-B6FA-5BCB3D5A43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</a:p>
        </p:txBody>
      </p:sp>
      <p:sp>
        <p:nvSpPr>
          <p:cNvPr id="4" name="Rezervirano mjesto teksta 3">
            <a:extLst>
              <a:ext uri="{FF2B5EF4-FFF2-40B4-BE49-F238E27FC236}">
                <a16:creationId xmlns:a16="http://schemas.microsoft.com/office/drawing/2014/main" id="{04D624AF-FC35-F957-3608-32149D34E3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5" name="Rezervirano mjesto datuma 4">
            <a:extLst>
              <a:ext uri="{FF2B5EF4-FFF2-40B4-BE49-F238E27FC236}">
                <a16:creationId xmlns:a16="http://schemas.microsoft.com/office/drawing/2014/main" id="{385E4716-A8DC-1DA1-A61D-F9CE792346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9441A1-5678-45E6-AE5A-BB63D6EA6B7C}" type="datetimeFigureOut">
              <a:rPr lang="hr-HR" smtClean="0"/>
              <a:t>22.5.2024.</a:t>
            </a:fld>
            <a:endParaRPr lang="hr-HR"/>
          </a:p>
        </p:txBody>
      </p:sp>
      <p:sp>
        <p:nvSpPr>
          <p:cNvPr id="6" name="Rezervirano mjesto podnožja 5">
            <a:extLst>
              <a:ext uri="{FF2B5EF4-FFF2-40B4-BE49-F238E27FC236}">
                <a16:creationId xmlns:a16="http://schemas.microsoft.com/office/drawing/2014/main" id="{B794245B-F6E3-D80A-1247-F11421284F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7" name="Rezervirano mjesto broja slajda 6">
            <a:extLst>
              <a:ext uri="{FF2B5EF4-FFF2-40B4-BE49-F238E27FC236}">
                <a16:creationId xmlns:a16="http://schemas.microsoft.com/office/drawing/2014/main" id="{D0CA3AB0-BFE4-9D7B-1B25-45B2589BE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F2452-EC6F-4A3B-AA95-588E11E5C776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5377435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Slika s 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D6F4F07B-247F-9891-1327-9A23F6EAF2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r-HR"/>
              <a:t>Kliknite da biste uredili stil naslova matrice</a:t>
            </a:r>
          </a:p>
        </p:txBody>
      </p:sp>
      <p:sp>
        <p:nvSpPr>
          <p:cNvPr id="3" name="Rezervirano mjesto slike 2">
            <a:extLst>
              <a:ext uri="{FF2B5EF4-FFF2-40B4-BE49-F238E27FC236}">
                <a16:creationId xmlns:a16="http://schemas.microsoft.com/office/drawing/2014/main" id="{95AD12D8-856A-0336-DB12-16D623F3EDC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r-HR"/>
          </a:p>
        </p:txBody>
      </p:sp>
      <p:sp>
        <p:nvSpPr>
          <p:cNvPr id="4" name="Rezervirano mjesto teksta 3">
            <a:extLst>
              <a:ext uri="{FF2B5EF4-FFF2-40B4-BE49-F238E27FC236}">
                <a16:creationId xmlns:a16="http://schemas.microsoft.com/office/drawing/2014/main" id="{8E43D58C-1A03-4DE3-9FE5-4876ED1ED7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5" name="Rezervirano mjesto datuma 4">
            <a:extLst>
              <a:ext uri="{FF2B5EF4-FFF2-40B4-BE49-F238E27FC236}">
                <a16:creationId xmlns:a16="http://schemas.microsoft.com/office/drawing/2014/main" id="{20867B62-957F-138E-49DC-2E0D248ECA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9441A1-5678-45E6-AE5A-BB63D6EA6B7C}" type="datetimeFigureOut">
              <a:rPr lang="hr-HR" smtClean="0"/>
              <a:t>22.5.2024.</a:t>
            </a:fld>
            <a:endParaRPr lang="hr-HR"/>
          </a:p>
        </p:txBody>
      </p:sp>
      <p:sp>
        <p:nvSpPr>
          <p:cNvPr id="6" name="Rezervirano mjesto podnožja 5">
            <a:extLst>
              <a:ext uri="{FF2B5EF4-FFF2-40B4-BE49-F238E27FC236}">
                <a16:creationId xmlns:a16="http://schemas.microsoft.com/office/drawing/2014/main" id="{C467CFF2-9766-CD68-A8C9-CDF36D083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7" name="Rezervirano mjesto broja slajda 6">
            <a:extLst>
              <a:ext uri="{FF2B5EF4-FFF2-40B4-BE49-F238E27FC236}">
                <a16:creationId xmlns:a16="http://schemas.microsoft.com/office/drawing/2014/main" id="{FC587F60-C5FB-A406-E468-CC2EBAB135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F2452-EC6F-4A3B-AA95-588E11E5C776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6284347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zervirano mjesto naslova 1">
            <a:extLst>
              <a:ext uri="{FF2B5EF4-FFF2-40B4-BE49-F238E27FC236}">
                <a16:creationId xmlns:a16="http://schemas.microsoft.com/office/drawing/2014/main" id="{B826BC2B-2868-1ADE-02B7-5DB9AAF78D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r-HR"/>
              <a:t>Kliknite da biste uredili stil naslova matrice</a:t>
            </a:r>
          </a:p>
        </p:txBody>
      </p:sp>
      <p:sp>
        <p:nvSpPr>
          <p:cNvPr id="3" name="Rezervirano mjesto teksta 2">
            <a:extLst>
              <a:ext uri="{FF2B5EF4-FFF2-40B4-BE49-F238E27FC236}">
                <a16:creationId xmlns:a16="http://schemas.microsoft.com/office/drawing/2014/main" id="{BDD8EE88-83B5-B948-15AA-21101FD167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</a:p>
        </p:txBody>
      </p:sp>
      <p:sp>
        <p:nvSpPr>
          <p:cNvPr id="4" name="Rezervirano mjesto datuma 3">
            <a:extLst>
              <a:ext uri="{FF2B5EF4-FFF2-40B4-BE49-F238E27FC236}">
                <a16:creationId xmlns:a16="http://schemas.microsoft.com/office/drawing/2014/main" id="{EFD391F3-69E9-2EA2-05DC-B03A0C3C3F0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59441A1-5678-45E6-AE5A-BB63D6EA6B7C}" type="datetimeFigureOut">
              <a:rPr lang="hr-HR" smtClean="0"/>
              <a:t>22.5.2024.</a:t>
            </a:fld>
            <a:endParaRPr lang="hr-HR"/>
          </a:p>
        </p:txBody>
      </p:sp>
      <p:sp>
        <p:nvSpPr>
          <p:cNvPr id="5" name="Rezervirano mjesto podnožja 4">
            <a:extLst>
              <a:ext uri="{FF2B5EF4-FFF2-40B4-BE49-F238E27FC236}">
                <a16:creationId xmlns:a16="http://schemas.microsoft.com/office/drawing/2014/main" id="{D2C01C23-0CF3-E17C-511D-71BAB43414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hr-HR"/>
          </a:p>
        </p:txBody>
      </p:sp>
      <p:sp>
        <p:nvSpPr>
          <p:cNvPr id="6" name="Rezervirano mjesto broja slajda 5">
            <a:extLst>
              <a:ext uri="{FF2B5EF4-FFF2-40B4-BE49-F238E27FC236}">
                <a16:creationId xmlns:a16="http://schemas.microsoft.com/office/drawing/2014/main" id="{40A1968D-10B4-D208-7096-AB23FDC768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7EF2452-EC6F-4A3B-AA95-588E11E5C776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7671103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r-Latn-R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7" Type="http://schemas.openxmlformats.org/officeDocument/2006/relationships/image" Target="../media/image8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image" Target="../media/image8.png"/><Relationship Id="rId4" Type="http://schemas.openxmlformats.org/officeDocument/2006/relationships/image" Target="../media/image7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lika 4" descr="Slika na kojoj se prikazuje anime, fikcija, crtić, izmišljeni lik&#10;&#10;Opis je automatski generiran">
            <a:extLst>
              <a:ext uri="{FF2B5EF4-FFF2-40B4-BE49-F238E27FC236}">
                <a16:creationId xmlns:a16="http://schemas.microsoft.com/office/drawing/2014/main" id="{8B747E19-D587-E535-536A-EA2694E673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963197"/>
            <a:ext cx="12192000" cy="19261394"/>
          </a:xfrm>
          <a:prstGeom prst="rect">
            <a:avLst/>
          </a:prstGeom>
        </p:spPr>
      </p:pic>
      <p:sp>
        <p:nvSpPr>
          <p:cNvPr id="3" name="Podnaslov 2">
            <a:extLst>
              <a:ext uri="{FF2B5EF4-FFF2-40B4-BE49-F238E27FC236}">
                <a16:creationId xmlns:a16="http://schemas.microsoft.com/office/drawing/2014/main" id="{29464DB1-B011-A186-E814-F31532FA22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1733550" y="4810919"/>
            <a:ext cx="9144000" cy="1655762"/>
          </a:xfrm>
        </p:spPr>
        <p:txBody>
          <a:bodyPr/>
          <a:lstStyle/>
          <a:p>
            <a:r>
              <a:rPr lang="hr-HR" dirty="0">
                <a:solidFill>
                  <a:schemeClr val="bg1"/>
                </a:solidFill>
              </a:rPr>
              <a:t>Napravili: Luka Salaj i Luka Kotorac</a:t>
            </a:r>
          </a:p>
        </p:txBody>
      </p:sp>
      <p:pic>
        <p:nvPicPr>
          <p:cNvPr id="7" name="Slika 6" descr="Slika na kojoj se prikazuje Font, grafika, tekst, logotip&#10;&#10;Opis je automatski generiran">
            <a:extLst>
              <a:ext uri="{FF2B5EF4-FFF2-40B4-BE49-F238E27FC236}">
                <a16:creationId xmlns:a16="http://schemas.microsoft.com/office/drawing/2014/main" id="{0409A50B-F1D4-89E4-73AC-155CDDF6B8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50862"/>
            <a:ext cx="12192000" cy="600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8258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3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slov 3">
            <a:extLst>
              <a:ext uri="{FF2B5EF4-FFF2-40B4-BE49-F238E27FC236}">
                <a16:creationId xmlns:a16="http://schemas.microsoft.com/office/drawing/2014/main" id="{BC6F8ACE-CE4D-EECF-82CA-D817EF50D3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1254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hr-HR" sz="6000" b="1" dirty="0">
                <a:solidFill>
                  <a:srgbClr val="E57D15"/>
                </a:solidFill>
              </a:rPr>
              <a:t>HVALA NA PAŽNJI</a:t>
            </a:r>
          </a:p>
        </p:txBody>
      </p:sp>
    </p:spTree>
    <p:extLst>
      <p:ext uri="{BB962C8B-B14F-4D97-AF65-F5344CB8AC3E}">
        <p14:creationId xmlns:p14="http://schemas.microsoft.com/office/powerpoint/2010/main" val="24254038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3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2C096737-2881-B6BD-9829-0AF623A1A5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9924" y="481806"/>
            <a:ext cx="4543425" cy="1325563"/>
          </a:xfrm>
        </p:spPr>
        <p:txBody>
          <a:bodyPr/>
          <a:lstStyle/>
          <a:p>
            <a:r>
              <a:rPr lang="hr-HR" dirty="0" err="1">
                <a:solidFill>
                  <a:srgbClr val="FF9000"/>
                </a:solidFill>
              </a:rPr>
              <a:t>Sign</a:t>
            </a:r>
            <a:r>
              <a:rPr lang="hr-HR" dirty="0">
                <a:solidFill>
                  <a:srgbClr val="FF9000"/>
                </a:solidFill>
              </a:rPr>
              <a:t> </a:t>
            </a:r>
            <a:r>
              <a:rPr lang="hr-HR" dirty="0" err="1">
                <a:solidFill>
                  <a:srgbClr val="FF9000"/>
                </a:solidFill>
              </a:rPr>
              <a:t>Up</a:t>
            </a:r>
            <a:r>
              <a:rPr lang="hr-HR" dirty="0">
                <a:solidFill>
                  <a:srgbClr val="FF9000"/>
                </a:solidFill>
              </a:rPr>
              <a:t>/Login </a:t>
            </a:r>
            <a:r>
              <a:rPr lang="hr-HR" dirty="0" err="1">
                <a:solidFill>
                  <a:srgbClr val="FF9000"/>
                </a:solidFill>
              </a:rPr>
              <a:t>page</a:t>
            </a:r>
            <a:endParaRPr lang="hr-HR" dirty="0">
              <a:solidFill>
                <a:srgbClr val="FF9000"/>
              </a:solidFill>
            </a:endParaRP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FFC74BE9-165B-589F-2585-AE7E9C31FA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09924" y="2254250"/>
            <a:ext cx="4324350" cy="4351338"/>
          </a:xfrm>
        </p:spPr>
        <p:txBody>
          <a:bodyPr>
            <a:normAutofit/>
          </a:bodyPr>
          <a:lstStyle/>
          <a:p>
            <a:r>
              <a:rPr lang="hr-HR" sz="2000" dirty="0">
                <a:solidFill>
                  <a:srgbClr val="FF9000"/>
                </a:solidFill>
              </a:rPr>
              <a:t>E-mail prijava</a:t>
            </a:r>
          </a:p>
          <a:p>
            <a:pPr marL="0" indent="0">
              <a:buNone/>
            </a:pPr>
            <a:endParaRPr lang="hr-HR" sz="2000" dirty="0">
              <a:solidFill>
                <a:srgbClr val="FF9000"/>
              </a:solidFill>
            </a:endParaRPr>
          </a:p>
          <a:p>
            <a:r>
              <a:rPr lang="hr-HR" sz="2000" dirty="0">
                <a:solidFill>
                  <a:srgbClr val="FF9000"/>
                </a:solidFill>
              </a:rPr>
              <a:t>Google prijava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4C31865-6C3F-3583-5925-A4DDB43D9B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1574" y="0"/>
            <a:ext cx="34004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24B6FEE-04C2-3C18-CC8B-4F3615CA9A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0861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07314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3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2C096737-2881-B6BD-9829-0AF623A1A5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575" y="0"/>
            <a:ext cx="3962400" cy="1325563"/>
          </a:xfrm>
        </p:spPr>
        <p:txBody>
          <a:bodyPr/>
          <a:lstStyle/>
          <a:p>
            <a:r>
              <a:rPr lang="hr-HR" dirty="0">
                <a:solidFill>
                  <a:srgbClr val="FF9000"/>
                </a:solidFill>
              </a:rPr>
              <a:t>Google </a:t>
            </a:r>
            <a:r>
              <a:rPr lang="hr-HR" dirty="0" err="1">
                <a:solidFill>
                  <a:srgbClr val="FF9000"/>
                </a:solidFill>
              </a:rPr>
              <a:t>sign</a:t>
            </a:r>
            <a:r>
              <a:rPr lang="hr-HR" dirty="0">
                <a:solidFill>
                  <a:srgbClr val="FF9000"/>
                </a:solidFill>
              </a:rPr>
              <a:t> </a:t>
            </a:r>
            <a:r>
              <a:rPr lang="hr-HR" dirty="0" err="1">
                <a:solidFill>
                  <a:srgbClr val="FF9000"/>
                </a:solidFill>
              </a:rPr>
              <a:t>in</a:t>
            </a:r>
            <a:endParaRPr lang="hr-HR" dirty="0">
              <a:solidFill>
                <a:srgbClr val="FF9000"/>
              </a:solidFill>
            </a:endParaRP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FFC74BE9-165B-589F-2585-AE7E9C31FA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9575" y="1568450"/>
            <a:ext cx="4904475" cy="4351338"/>
          </a:xfrm>
        </p:spPr>
        <p:txBody>
          <a:bodyPr>
            <a:normAutofit/>
          </a:bodyPr>
          <a:lstStyle/>
          <a:p>
            <a:r>
              <a:rPr lang="hr-HR" sz="2000" dirty="0">
                <a:solidFill>
                  <a:srgbClr val="FF9000"/>
                </a:solidFill>
              </a:rPr>
              <a:t>Od korisničkog računa uzima </a:t>
            </a:r>
            <a:r>
              <a:rPr lang="hr-HR" sz="2000" i="1" dirty="0" err="1">
                <a:solidFill>
                  <a:srgbClr val="FF9000"/>
                </a:solidFill>
              </a:rPr>
              <a:t>access</a:t>
            </a:r>
            <a:r>
              <a:rPr lang="hr-HR" sz="2000" i="1" dirty="0">
                <a:solidFill>
                  <a:srgbClr val="FF9000"/>
                </a:solidFill>
              </a:rPr>
              <a:t> token</a:t>
            </a:r>
          </a:p>
          <a:p>
            <a:pPr marL="0" indent="0">
              <a:buNone/>
            </a:pPr>
            <a:endParaRPr lang="hr-HR" sz="2000" dirty="0">
              <a:solidFill>
                <a:srgbClr val="FF9000"/>
              </a:solidFill>
            </a:endParaRPr>
          </a:p>
          <a:p>
            <a:r>
              <a:rPr lang="hr-HR" sz="2000" dirty="0">
                <a:solidFill>
                  <a:srgbClr val="FF9000"/>
                </a:solidFill>
              </a:rPr>
              <a:t>On sadrži korisnikove osobne podatke</a:t>
            </a:r>
          </a:p>
          <a:p>
            <a:endParaRPr lang="hr-HR" sz="2000" dirty="0">
              <a:solidFill>
                <a:srgbClr val="FF9000"/>
              </a:solidFill>
            </a:endParaRPr>
          </a:p>
        </p:txBody>
      </p:sp>
      <p:pic>
        <p:nvPicPr>
          <p:cNvPr id="5" name="Slika 4">
            <a:extLst>
              <a:ext uri="{FF2B5EF4-FFF2-40B4-BE49-F238E27FC236}">
                <a16:creationId xmlns:a16="http://schemas.microsoft.com/office/drawing/2014/main" id="{CEE40FA9-D34D-5F56-E761-363BC8DA6E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829" b="12944"/>
          <a:stretch/>
        </p:blipFill>
        <p:spPr>
          <a:xfrm>
            <a:off x="5742675" y="1"/>
            <a:ext cx="6449325" cy="3429000"/>
          </a:xfrm>
          <a:prstGeom prst="rect">
            <a:avLst/>
          </a:prstGeom>
        </p:spPr>
      </p:pic>
      <p:pic>
        <p:nvPicPr>
          <p:cNvPr id="7" name="Slika 6">
            <a:extLst>
              <a:ext uri="{FF2B5EF4-FFF2-40B4-BE49-F238E27FC236}">
                <a16:creationId xmlns:a16="http://schemas.microsoft.com/office/drawing/2014/main" id="{BD1C367E-C844-8D3D-EDED-8AE40F3BF06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916" b="20352"/>
          <a:stretch/>
        </p:blipFill>
        <p:spPr>
          <a:xfrm>
            <a:off x="2705100" y="3429001"/>
            <a:ext cx="5372100" cy="3428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3286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3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2C096737-2881-B6BD-9829-0AF623A1A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>
                <a:solidFill>
                  <a:srgbClr val="FF9000"/>
                </a:solidFill>
              </a:rPr>
              <a:t>Firebase</a:t>
            </a:r>
            <a:endParaRPr lang="hr-HR" dirty="0">
              <a:solidFill>
                <a:srgbClr val="FF9000"/>
              </a:solidFill>
            </a:endParaRP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FFC74BE9-165B-589F-2585-AE7E9C31FA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/>
          </a:bodyPr>
          <a:lstStyle/>
          <a:p>
            <a:r>
              <a:rPr lang="hr-HR" sz="2000" dirty="0">
                <a:solidFill>
                  <a:srgbClr val="FF9000"/>
                </a:solidFill>
              </a:rPr>
              <a:t>Autentifikacija korisnika</a:t>
            </a:r>
          </a:p>
          <a:p>
            <a:endParaRPr lang="hr-HR" sz="2000" dirty="0">
              <a:solidFill>
                <a:srgbClr val="FF9000"/>
              </a:solidFill>
            </a:endParaRPr>
          </a:p>
          <a:p>
            <a:r>
              <a:rPr lang="hr-HR" sz="2000" dirty="0">
                <a:solidFill>
                  <a:srgbClr val="FF9000"/>
                </a:solidFill>
              </a:rPr>
              <a:t>Cloud </a:t>
            </a:r>
            <a:r>
              <a:rPr lang="hr-HR" sz="2000" dirty="0" err="1">
                <a:solidFill>
                  <a:srgbClr val="FF9000"/>
                </a:solidFill>
              </a:rPr>
              <a:t>Firestore</a:t>
            </a:r>
            <a:r>
              <a:rPr lang="hr-HR" sz="2000" dirty="0">
                <a:solidFill>
                  <a:srgbClr val="FF9000"/>
                </a:solidFill>
              </a:rPr>
              <a:t> za spremanje ocjena</a:t>
            </a: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9" name="Zumiranja slajda 8">
                <a:extLst>
                  <a:ext uri="{FF2B5EF4-FFF2-40B4-BE49-F238E27FC236}">
                    <a16:creationId xmlns:a16="http://schemas.microsoft.com/office/drawing/2014/main" id="{2B20CB2F-9B0C-2A56-643C-5AADE430AE4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96708293"/>
                  </p:ext>
                </p:extLst>
              </p:nvPr>
            </p:nvGraphicFramePr>
            <p:xfrm>
              <a:off x="6400801" y="-2"/>
              <a:ext cx="5791200" cy="3257551"/>
            </p:xfrm>
            <a:graphic>
              <a:graphicData uri="http://schemas.microsoft.com/office/powerpoint/2016/slidezoom">
                <pslz:sldZm>
                  <pslz:sldZmObj sldId="262" cId="2953500071">
                    <pslz:zmPr id="{42418F80-3A91-4CBC-BE0C-CF98AB89B9C2}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5791200" cy="3257551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9" name="Zumiranja slajda 8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2B20CB2F-9B0C-2A56-643C-5AADE430AE4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400801" y="-2"/>
                <a:ext cx="5791200" cy="3257551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1" name="Zumiranja slajda 10">
                <a:extLst>
                  <a:ext uri="{FF2B5EF4-FFF2-40B4-BE49-F238E27FC236}">
                    <a16:creationId xmlns:a16="http://schemas.microsoft.com/office/drawing/2014/main" id="{BDA4A20B-AE63-6C2F-DFC4-B6209E40842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46236672"/>
                  </p:ext>
                </p:extLst>
              </p:nvPr>
            </p:nvGraphicFramePr>
            <p:xfrm>
              <a:off x="6400800" y="3900487"/>
              <a:ext cx="5791200" cy="2957513"/>
            </p:xfrm>
            <a:graphic>
              <a:graphicData uri="http://schemas.microsoft.com/office/powerpoint/2016/slidezoom">
                <pslz:sldZm>
                  <pslz:sldZmObj sldId="263" cId="3808440129">
                    <pslz:zmPr id="{82DA878F-EE66-4E83-A2D9-6B7C1480B74D}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5791200" cy="2957513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1" name="Zumiranja slajda 10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BDA4A20B-AE63-6C2F-DFC4-B6209E40842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400800" y="3900487"/>
                <a:ext cx="5791200" cy="2957513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54534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3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2C096737-2881-B6BD-9829-0AF623A1A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>
                <a:solidFill>
                  <a:srgbClr val="FF9000"/>
                </a:solidFill>
              </a:rPr>
              <a:t>Firebase</a:t>
            </a:r>
            <a:endParaRPr lang="hr-HR" dirty="0">
              <a:solidFill>
                <a:srgbClr val="FF9000"/>
              </a:solidFill>
            </a:endParaRP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FFC74BE9-165B-589F-2585-AE7E9C31FA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endParaRPr lang="hr-HR" dirty="0">
              <a:solidFill>
                <a:srgbClr val="FF9000"/>
              </a:solidFill>
            </a:endParaRPr>
          </a:p>
        </p:txBody>
      </p:sp>
      <p:pic>
        <p:nvPicPr>
          <p:cNvPr id="7" name="Slika 6">
            <a:extLst>
              <a:ext uri="{FF2B5EF4-FFF2-40B4-BE49-F238E27FC236}">
                <a16:creationId xmlns:a16="http://schemas.microsoft.com/office/drawing/2014/main" id="{A837A823-BDBD-8F08-EBEC-0DAD445A55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3113" y="4296775"/>
            <a:ext cx="5208886" cy="2265949"/>
          </a:xfrm>
          <a:prstGeom prst="rect">
            <a:avLst/>
          </a:prstGeom>
        </p:spPr>
      </p:pic>
      <p:pic>
        <p:nvPicPr>
          <p:cNvPr id="5" name="Slika 4">
            <a:extLst>
              <a:ext uri="{FF2B5EF4-FFF2-40B4-BE49-F238E27FC236}">
                <a16:creationId xmlns:a16="http://schemas.microsoft.com/office/drawing/2014/main" id="{7F3E0254-26EA-0C50-00EF-F9CFB06FB3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3244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5000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3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lika 6">
            <a:extLst>
              <a:ext uri="{FF2B5EF4-FFF2-40B4-BE49-F238E27FC236}">
                <a16:creationId xmlns:a16="http://schemas.microsoft.com/office/drawing/2014/main" id="{A837A823-BDBD-8F08-EBEC-0DAD445A55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59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4401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3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2C096737-2881-B6BD-9829-0AF623A1A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>
                <a:solidFill>
                  <a:srgbClr val="FF9000"/>
                </a:solidFill>
              </a:rPr>
              <a:t>Ocjenjivanje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FFC74BE9-165B-589F-2585-AE7E9C31FA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663" y="1444625"/>
            <a:ext cx="5467350" cy="4351338"/>
          </a:xfrm>
        </p:spPr>
        <p:txBody>
          <a:bodyPr>
            <a:normAutofit/>
          </a:bodyPr>
          <a:lstStyle/>
          <a:p>
            <a:r>
              <a:rPr lang="hr-HR" sz="2000" dirty="0">
                <a:solidFill>
                  <a:srgbClr val="FF9000"/>
                </a:solidFill>
              </a:rPr>
              <a:t>Sprema se slika i ime animea, korisnikova ocjena i komentar</a:t>
            </a:r>
          </a:p>
          <a:p>
            <a:endParaRPr lang="hr-HR" sz="2000" dirty="0">
              <a:solidFill>
                <a:srgbClr val="FF9000"/>
              </a:solidFill>
            </a:endParaRPr>
          </a:p>
          <a:p>
            <a:r>
              <a:rPr lang="hr-HR" sz="2000" dirty="0">
                <a:solidFill>
                  <a:srgbClr val="FF9000"/>
                </a:solidFill>
              </a:rPr>
              <a:t>Može se pristupiti na „My Review”</a:t>
            </a:r>
          </a:p>
          <a:p>
            <a:endParaRPr lang="hr-HR" sz="2000" dirty="0">
              <a:solidFill>
                <a:srgbClr val="FF9000"/>
              </a:solidFill>
            </a:endParaRPr>
          </a:p>
          <a:p>
            <a:r>
              <a:rPr lang="hr-HR" sz="2000" dirty="0">
                <a:solidFill>
                  <a:srgbClr val="FF9000"/>
                </a:solidFill>
              </a:rPr>
              <a:t>Moguće je i dodati na favorite</a:t>
            </a:r>
          </a:p>
        </p:txBody>
      </p:sp>
      <p:pic>
        <p:nvPicPr>
          <p:cNvPr id="5" name="Slika 4">
            <a:extLst>
              <a:ext uri="{FF2B5EF4-FFF2-40B4-BE49-F238E27FC236}">
                <a16:creationId xmlns:a16="http://schemas.microsoft.com/office/drawing/2014/main" id="{30AF5854-C6D5-B57D-D460-98E9877BB3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213" y="0"/>
            <a:ext cx="5730787" cy="6858000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A69A7839-DE3F-7524-EB5E-670604E62C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31" b="23333"/>
          <a:stretch/>
        </p:blipFill>
        <p:spPr bwMode="auto">
          <a:xfrm>
            <a:off x="4156163" y="3048000"/>
            <a:ext cx="2305050" cy="3799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6900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3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2C096737-2881-B6BD-9829-0AF623A1A5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3500" y="261937"/>
            <a:ext cx="2609850" cy="1325563"/>
          </a:xfrm>
        </p:spPr>
        <p:txBody>
          <a:bodyPr/>
          <a:lstStyle/>
          <a:p>
            <a:r>
              <a:rPr lang="hr-HR" dirty="0">
                <a:solidFill>
                  <a:srgbClr val="FF9000"/>
                </a:solidFill>
              </a:rPr>
              <a:t>Kategorije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FFC74BE9-165B-589F-2585-AE7E9C31FA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8725" y="2635250"/>
            <a:ext cx="3733800" cy="4351338"/>
          </a:xfrm>
        </p:spPr>
        <p:txBody>
          <a:bodyPr>
            <a:normAutofit/>
          </a:bodyPr>
          <a:lstStyle/>
          <a:p>
            <a:r>
              <a:rPr lang="hr-HR" sz="2000" dirty="0">
                <a:solidFill>
                  <a:srgbClr val="FF9000"/>
                </a:solidFill>
              </a:rPr>
              <a:t>Klikom na tag prelazimo na filtriranu</a:t>
            </a:r>
            <a:r>
              <a:rPr lang="hr-HR" sz="2000" i="1" dirty="0">
                <a:solidFill>
                  <a:srgbClr val="FF9000"/>
                </a:solidFill>
              </a:rPr>
              <a:t> </a:t>
            </a:r>
            <a:r>
              <a:rPr lang="hr-HR" sz="2000" dirty="0">
                <a:solidFill>
                  <a:srgbClr val="FF9000"/>
                </a:solidFill>
              </a:rPr>
              <a:t>stranicu</a:t>
            </a:r>
          </a:p>
          <a:p>
            <a:endParaRPr lang="hr-HR" sz="2000" dirty="0">
              <a:solidFill>
                <a:srgbClr val="FF9000"/>
              </a:solidFill>
            </a:endParaRPr>
          </a:p>
          <a:p>
            <a:r>
              <a:rPr lang="hr-HR" sz="2000" dirty="0">
                <a:solidFill>
                  <a:srgbClr val="FF9000"/>
                </a:solidFill>
              </a:rPr>
              <a:t>Prikazuje svaki anime koji pripada pritisnutoj kategoriji</a:t>
            </a:r>
          </a:p>
          <a:p>
            <a:endParaRPr lang="hr-HR" sz="2000" dirty="0">
              <a:solidFill>
                <a:srgbClr val="FF9000"/>
              </a:solidFill>
            </a:endParaRPr>
          </a:p>
        </p:txBody>
      </p:sp>
      <p:pic>
        <p:nvPicPr>
          <p:cNvPr id="5" name="Slika 4">
            <a:extLst>
              <a:ext uri="{FF2B5EF4-FFF2-40B4-BE49-F238E27FC236}">
                <a16:creationId xmlns:a16="http://schemas.microsoft.com/office/drawing/2014/main" id="{2A6B90BF-8C13-483B-C65D-E32AB03603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49" y="23812"/>
            <a:ext cx="4985976" cy="6858000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3754FC61-A1A5-970D-5358-402173B1C3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5900" y="0"/>
            <a:ext cx="30861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9532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3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2C096737-2881-B6BD-9829-0AF623A1A5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074" y="0"/>
            <a:ext cx="3362325" cy="1325563"/>
          </a:xfrm>
        </p:spPr>
        <p:txBody>
          <a:bodyPr/>
          <a:lstStyle/>
          <a:p>
            <a:r>
              <a:rPr lang="hr-HR" dirty="0">
                <a:solidFill>
                  <a:srgbClr val="FF9000"/>
                </a:solidFill>
              </a:rPr>
              <a:t>Pretraživanje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FFC74BE9-165B-589F-2585-AE7E9C31FA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9075" y="1657351"/>
            <a:ext cx="3618766" cy="4351338"/>
          </a:xfrm>
        </p:spPr>
        <p:txBody>
          <a:bodyPr>
            <a:normAutofit/>
          </a:bodyPr>
          <a:lstStyle/>
          <a:p>
            <a:r>
              <a:rPr lang="hr-HR" sz="2000" dirty="0">
                <a:solidFill>
                  <a:srgbClr val="FF9000"/>
                </a:solidFill>
              </a:rPr>
              <a:t>Pretražuje se po engleskom ili japanskom imenu</a:t>
            </a:r>
          </a:p>
          <a:p>
            <a:endParaRPr lang="hr-HR" sz="2000" dirty="0">
              <a:solidFill>
                <a:srgbClr val="FF9000"/>
              </a:solidFill>
            </a:endParaRPr>
          </a:p>
          <a:p>
            <a:r>
              <a:rPr lang="hr-HR" sz="2000" dirty="0">
                <a:solidFill>
                  <a:srgbClr val="FF9000"/>
                </a:solidFill>
              </a:rPr>
              <a:t>Sortira pretrage </a:t>
            </a:r>
            <a:r>
              <a:rPr lang="hr-HR" sz="2000">
                <a:solidFill>
                  <a:srgbClr val="FF9000"/>
                </a:solidFill>
              </a:rPr>
              <a:t>prema popularnosti</a:t>
            </a:r>
            <a:endParaRPr lang="hr-HR" sz="2000" dirty="0">
              <a:solidFill>
                <a:srgbClr val="FF9000"/>
              </a:solidFill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B6966921-EE96-4A45-53CB-652EFA580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5900" y="0"/>
            <a:ext cx="30861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Slika 5">
            <a:extLst>
              <a:ext uri="{FF2B5EF4-FFF2-40B4-BE49-F238E27FC236}">
                <a16:creationId xmlns:a16="http://schemas.microsoft.com/office/drawing/2014/main" id="{37C52291-9F9C-59C2-91A6-9CF2252B9F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7840" y="2037677"/>
            <a:ext cx="5268060" cy="4820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02752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sustava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158</TotalTime>
  <Words>95</Words>
  <Application>Microsoft Office PowerPoint</Application>
  <PresentationFormat>Široki zaslon</PresentationFormat>
  <Paragraphs>29</Paragraphs>
  <Slides>10</Slides>
  <Notes>0</Notes>
  <HiddenSlides>0</HiddenSlides>
  <MMClips>0</MMClips>
  <ScaleCrop>false</ScaleCrop>
  <HeadingPairs>
    <vt:vector size="6" baseType="variant">
      <vt:variant>
        <vt:lpstr>Korišteni fontovi</vt:lpstr>
      </vt:variant>
      <vt:variant>
        <vt:i4>3</vt:i4>
      </vt:variant>
      <vt:variant>
        <vt:lpstr>Tema</vt:lpstr>
      </vt:variant>
      <vt:variant>
        <vt:i4>1</vt:i4>
      </vt:variant>
      <vt:variant>
        <vt:lpstr>Naslovi slajdova</vt:lpstr>
      </vt:variant>
      <vt:variant>
        <vt:i4>10</vt:i4>
      </vt:variant>
    </vt:vector>
  </HeadingPairs>
  <TitlesOfParts>
    <vt:vector size="14" baseType="lpstr">
      <vt:lpstr>Aptos</vt:lpstr>
      <vt:lpstr>Aptos Display</vt:lpstr>
      <vt:lpstr>Arial</vt:lpstr>
      <vt:lpstr>Tema sustava Office</vt:lpstr>
      <vt:lpstr>PowerPoint prezentacija</vt:lpstr>
      <vt:lpstr>Sign Up/Login page</vt:lpstr>
      <vt:lpstr>Google sign in</vt:lpstr>
      <vt:lpstr>Firebase</vt:lpstr>
      <vt:lpstr>Firebase</vt:lpstr>
      <vt:lpstr>PowerPoint prezentacija</vt:lpstr>
      <vt:lpstr>Ocjenjivanje</vt:lpstr>
      <vt:lpstr>Kategorije</vt:lpstr>
      <vt:lpstr>Pretraživanje</vt:lpstr>
      <vt:lpstr>HVALA NA PAŽNJI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prezentacija</dc:title>
  <dc:creator>Luka Kotorac</dc:creator>
  <cp:lastModifiedBy>Luka Salaj</cp:lastModifiedBy>
  <cp:revision>66</cp:revision>
  <dcterms:created xsi:type="dcterms:W3CDTF">2024-05-21T17:39:04Z</dcterms:created>
  <dcterms:modified xsi:type="dcterms:W3CDTF">2024-05-22T11:14:11Z</dcterms:modified>
</cp:coreProperties>
</file>